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64" r:id="rId11"/>
    <p:sldId id="263" r:id="rId12"/>
    <p:sldId id="273" r:id="rId13"/>
    <p:sldId id="274" r:id="rId14"/>
    <p:sldId id="275" r:id="rId15"/>
    <p:sldId id="265" r:id="rId16"/>
    <p:sldId id="266" r:id="rId17"/>
    <p:sldId id="267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F31AA-7FB8-0D49-9A55-F8DBF9F6C167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63038-261D-E646-A1D4-2BD846E52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2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day, I am Sneha Agrawal presenting a project on minimum spanning tree. I choose this topic because I have reading about greedy algorithms and wanted to dive deep into such algorithms. I hope the presentation gives you clear idea on the </a:t>
            </a:r>
            <a:r>
              <a:rPr lang="en-US" dirty="0" err="1"/>
              <a:t>funtioning</a:t>
            </a:r>
            <a:r>
              <a:rPr lang="en-US" dirty="0"/>
              <a:t> of MST.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63038-261D-E646-A1D4-2BD846E52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3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talk about what is MST, it is a subgraph 'T' of a graph 'G(V,E) where V is the vertices and E is the edges that connect vertices to each other. </a:t>
            </a:r>
            <a:br>
              <a:rPr lang="en-US" dirty="0"/>
            </a:br>
            <a:r>
              <a:rPr lang="en-US" dirty="0"/>
              <a:t>MST must connected meaning you must be able to reach all vertices.</a:t>
            </a:r>
            <a:br>
              <a:rPr lang="en-US" dirty="0"/>
            </a:br>
            <a:r>
              <a:rPr lang="en-US" dirty="0"/>
              <a:t>Various applications of MST are in .....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63038-261D-E646-A1D4-2BD846E524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stated spanning tree is a subgraph of a graph G which consists of vertices and edges.</a:t>
            </a:r>
            <a:br>
              <a:rPr lang="en-US" dirty="0"/>
            </a:br>
            <a:r>
              <a:rPr lang="en-US" dirty="0"/>
              <a:t>Note that a graph can be directed/not directed meaning either edges have direction or not. </a:t>
            </a:r>
            <a:br>
              <a:rPr lang="en-US" dirty="0"/>
            </a:br>
            <a:r>
              <a:rPr lang="en-US" dirty="0"/>
              <a:t>In a weighted graph, each edge has an associated weight or cost. Through this we can estimated MIN ST.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63038-261D-E646-A1D4-2BD846E524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6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G= (V,E). It's subgraph T= (V',E').</a:t>
            </a:r>
            <a:br>
              <a:rPr lang="en-US" dirty="0"/>
            </a:br>
            <a:r>
              <a:rPr lang="en-US" dirty="0"/>
              <a:t>V = V' (SAME VERTICES FOR BOTH) while </a:t>
            </a:r>
            <a:br>
              <a:rPr lang="en-US" dirty="0"/>
            </a:br>
            <a:r>
              <a:rPr lang="en-US" dirty="0"/>
              <a:t>E' &lt; E (AS E' = V-1)</a:t>
            </a:r>
            <a:br>
              <a:rPr lang="en-US" dirty="0"/>
            </a:br>
            <a:r>
              <a:rPr lang="en-US" dirty="0"/>
              <a:t>Thus, we input....</a:t>
            </a:r>
            <a:br>
              <a:rPr lang="en-US" dirty="0"/>
            </a:br>
            <a:r>
              <a:rPr lang="en-US" dirty="0"/>
              <a:t>We get a MST "T" = ........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63038-261D-E646-A1D4-2BD846E524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61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about the properties, </a:t>
            </a:r>
            <a:br>
              <a:rPr lang="en-US" dirty="0"/>
            </a:br>
            <a:r>
              <a:rPr lang="en-US" dirty="0"/>
              <a:t>A ST is a subtree that </a:t>
            </a:r>
            <a:r>
              <a:rPr lang="en-US" dirty="0" err="1"/>
              <a:t>incldes</a:t>
            </a:r>
            <a:r>
              <a:rPr lang="en-US" dirty="0"/>
              <a:t> all vertices of original graph and v-1 edges.</a:t>
            </a:r>
            <a:br>
              <a:rPr lang="en-US" dirty="0"/>
            </a:br>
            <a:r>
              <a:rPr lang="en-US" dirty="0"/>
              <a:t>must be connected meaning able to reach all </a:t>
            </a:r>
            <a:r>
              <a:rPr lang="en-US" dirty="0" err="1"/>
              <a:t>vetices</a:t>
            </a:r>
            <a:br>
              <a:rPr lang="en-US" dirty="0"/>
            </a:br>
            <a:r>
              <a:rPr lang="en-US" dirty="0"/>
              <a:t>There shall be no cycle as it will violate connected property</a:t>
            </a:r>
            <a:br>
              <a:rPr lang="en-US" dirty="0"/>
            </a:br>
            <a:r>
              <a:rPr lang="en-US" dirty="0"/>
              <a:t>if a graph is complete, then the number of possible </a:t>
            </a:r>
            <a:r>
              <a:rPr lang="en-US" dirty="0" err="1"/>
              <a:t>st</a:t>
            </a:r>
            <a:r>
              <a:rPr lang="en-US" dirty="0"/>
              <a:t> is n^n-2</a:t>
            </a:r>
            <a:br>
              <a:rPr lang="en-US" dirty="0"/>
            </a:br>
            <a:r>
              <a:rPr lang="en-US" dirty="0"/>
              <a:t>A graph can have more than 1 </a:t>
            </a:r>
            <a:r>
              <a:rPr lang="en-US" dirty="0" err="1"/>
              <a:t>mst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63038-261D-E646-A1D4-2BD846E524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5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there are 2 most important MST.</a:t>
            </a:r>
            <a:br>
              <a:rPr lang="en-US" dirty="0"/>
            </a:br>
            <a:r>
              <a:rPr lang="en-US" dirty="0"/>
              <a:t>Let's first dive into </a:t>
            </a:r>
            <a:r>
              <a:rPr lang="en-US" dirty="0" err="1"/>
              <a:t>kruskal's</a:t>
            </a:r>
            <a:r>
              <a:rPr lang="en-US" dirty="0"/>
              <a:t> algo</a:t>
            </a:r>
            <a:br>
              <a:rPr lang="en-US" dirty="0"/>
            </a:br>
            <a:r>
              <a:rPr lang="en-US" dirty="0"/>
              <a:t>These are the steps to follow: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63038-261D-E646-A1D4-2BD846E524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72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understand it through an example:</a:t>
            </a:r>
            <a:br>
              <a:rPr lang="en-US" dirty="0"/>
            </a:br>
            <a:r>
              <a:rPr lang="en-US" dirty="0"/>
              <a:t>Here Q is original graph and C is the empty list we are </a:t>
            </a:r>
            <a:r>
              <a:rPr lang="en-US" dirty="0" err="1"/>
              <a:t>initialising</a:t>
            </a:r>
            <a:r>
              <a:rPr lang="en-US" dirty="0"/>
              <a:t>. We start from </a:t>
            </a:r>
            <a:r>
              <a:rPr lang="en-US" dirty="0" err="1"/>
              <a:t>vertice</a:t>
            </a:r>
            <a:r>
              <a:rPr lang="en-US" dirty="0"/>
              <a:t> s ..........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63038-261D-E646-A1D4-2BD846E524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03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is Prim's algorithm.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63038-261D-E646-A1D4-2BD846E524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7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63038-261D-E646-A1D4-2BD846E524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5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57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8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9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40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4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2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45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9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June 18,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June 18,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6439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51DB6-87F2-6214-241F-3BB3A86D6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2833" y="617838"/>
            <a:ext cx="5090160" cy="2063578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spc="700" dirty="0">
                <a:effectLst/>
              </a:rPr>
              <a:t>Minimum Spanning Trees</a:t>
            </a:r>
            <a:br>
              <a:rPr lang="en-US" sz="3200" spc="700" dirty="0">
                <a:effectLst/>
              </a:rPr>
            </a:br>
            <a:br>
              <a:rPr lang="en-US" sz="3200" spc="700" dirty="0"/>
            </a:br>
            <a:endParaRPr lang="en-US" sz="3200" spc="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3F4E3-E05F-06E1-1421-557F2C549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217" y="2656222"/>
            <a:ext cx="4911392" cy="3583940"/>
          </a:xfrm>
        </p:spPr>
        <p:txBody>
          <a:bodyPr vert="horz" lIns="0" tIns="0" rIns="0" bIns="0" rtlCol="0" anchor="t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dirty="0"/>
              <a:t>Presented by </a:t>
            </a:r>
          </a:p>
          <a:p>
            <a:pPr algn="l">
              <a:lnSpc>
                <a:spcPct val="120000"/>
              </a:lnSpc>
            </a:pPr>
            <a:r>
              <a:rPr lang="en-US" dirty="0"/>
              <a:t>Sneha Agrawal</a:t>
            </a:r>
          </a:p>
          <a:p>
            <a:pPr algn="l">
              <a:lnSpc>
                <a:spcPct val="120000"/>
              </a:lnSpc>
            </a:pPr>
            <a:r>
              <a:rPr lang="en-US" dirty="0"/>
              <a:t>MET CS 566 - Analysis of Algorithms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Enkele boom op een veld met mistig uitzicht op een stad in de verte">
            <a:extLst>
              <a:ext uri="{FF2B5EF4-FFF2-40B4-BE49-F238E27FC236}">
                <a16:creationId xmlns:a16="http://schemas.microsoft.com/office/drawing/2014/main" id="{FAED7DB1-198C-8076-DBF4-BB129281C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07"/>
          <a:stretch/>
        </p:blipFill>
        <p:spPr>
          <a:xfrm>
            <a:off x="6644639" y="909125"/>
            <a:ext cx="5090161" cy="45685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78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4376-B242-B81A-B9F8-90235B12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AB18D-35DA-5912-2582-3D4B9D2A0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751" y="2347043"/>
            <a:ext cx="10241280" cy="395935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dirty="0"/>
              <a:t>Initialize an empty set T to store the MST edges and a set V' to store visited vertices.</a:t>
            </a:r>
          </a:p>
          <a:p>
            <a:pPr marL="457200" indent="-457200">
              <a:buAutoNum type="arabicPeriod"/>
            </a:pPr>
            <a:r>
              <a:rPr lang="en-IN" dirty="0"/>
              <a:t>Choose an arbitrary starting vertex s and add it to V’.</a:t>
            </a:r>
          </a:p>
          <a:p>
            <a:pPr marL="457200" indent="-457200">
              <a:buAutoNum type="arabicPeriod"/>
            </a:pPr>
            <a:r>
              <a:rPr lang="en-IN" dirty="0"/>
              <a:t>While V' ≠ V:</a:t>
            </a:r>
          </a:p>
          <a:p>
            <a:pPr lvl="1"/>
            <a:r>
              <a:rPr lang="en-IN" dirty="0"/>
              <a:t>Find the minimum weight edge (u, v) such that u ∈ V' and v ∉ V'.</a:t>
            </a:r>
          </a:p>
          <a:p>
            <a:pPr lvl="1"/>
            <a:r>
              <a:rPr lang="en-IN" dirty="0"/>
              <a:t>Add (u, v) to T and v to V’.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Return T as the Minimum Spanning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65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3EBE-60F0-15D5-8B3C-322A8F8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FC3ED-EAEA-324B-8C6B-EA96E632FCC6}"/>
              </a:ext>
            </a:extLst>
          </p:cNvPr>
          <p:cNvSpPr txBox="1"/>
          <p:nvPr/>
        </p:nvSpPr>
        <p:spPr>
          <a:xfrm>
            <a:off x="7604348" y="1106638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dirty="0">
                <a:effectLst/>
                <a:highlight>
                  <a:srgbClr val="FFFFFF"/>
                </a:highlight>
              </a:rPr>
              <a:t>– Red: min-weight edge; </a:t>
            </a:r>
          </a:p>
          <a:p>
            <a:pPr marL="0" indent="0">
              <a:buNone/>
            </a:pPr>
            <a:r>
              <a:rPr lang="en-IN" sz="1800" dirty="0">
                <a:effectLst/>
                <a:highlight>
                  <a:srgbClr val="FFFFFF"/>
                </a:highlight>
              </a:rPr>
              <a:t>– Yellow: in the cloud </a:t>
            </a:r>
          </a:p>
          <a:p>
            <a:pPr marL="0" indent="0">
              <a:buNone/>
            </a:pPr>
            <a:r>
              <a:rPr lang="en-IN" sz="1800" dirty="0">
                <a:effectLst/>
                <a:highlight>
                  <a:srgbClr val="FFFFFF"/>
                </a:highlight>
              </a:rPr>
              <a:t>– Blue: cloud and </a:t>
            </a:r>
            <a:r>
              <a:rPr lang="en-IN" sz="1800" i="1" dirty="0">
                <a:effectLst/>
                <a:highlight>
                  <a:srgbClr val="FFFFFF"/>
                </a:highlight>
              </a:rPr>
              <a:t>Q </a:t>
            </a:r>
            <a:r>
              <a:rPr lang="en-IN" sz="1800" dirty="0">
                <a:effectLst/>
                <a:highlight>
                  <a:srgbClr val="FFFFFF"/>
                </a:highlight>
              </a:rPr>
              <a:t>boundary </a:t>
            </a:r>
            <a:endParaRPr lang="en-IN" dirty="0">
              <a:effectLst/>
              <a:highlight>
                <a:srgbClr val="FFFFFF"/>
              </a:highlight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F96401-5207-928D-3FED-F3A44D128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51" t="47353" r="15012" b="17647"/>
          <a:stretch/>
        </p:blipFill>
        <p:spPr>
          <a:xfrm>
            <a:off x="1371600" y="2423374"/>
            <a:ext cx="9448800" cy="35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8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8EF1E2-F68A-B13C-D525-891E67CAF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0" t="33823" r="14093" b="30000"/>
          <a:stretch/>
        </p:blipFill>
        <p:spPr>
          <a:xfrm>
            <a:off x="695325" y="1306690"/>
            <a:ext cx="10801350" cy="424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E9F21D-D42D-B1E7-C754-C99A23D78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9" t="37353" r="14829" b="22059"/>
          <a:stretch/>
        </p:blipFill>
        <p:spPr>
          <a:xfrm>
            <a:off x="731043" y="1056037"/>
            <a:ext cx="10729914" cy="47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10ACBD-79CE-E1AC-5998-A8A1807F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7" t="37353" r="13541" b="29412"/>
          <a:stretch/>
        </p:blipFill>
        <p:spPr>
          <a:xfrm>
            <a:off x="623887" y="1045650"/>
            <a:ext cx="10944225" cy="3840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E79A0-F8CE-D88F-E8FA-43C8A97E3B58}"/>
              </a:ext>
            </a:extLst>
          </p:cNvPr>
          <p:cNvSpPr txBox="1"/>
          <p:nvPr/>
        </p:nvSpPr>
        <p:spPr>
          <a:xfrm>
            <a:off x="2070221" y="5200649"/>
            <a:ext cx="80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time = </a:t>
            </a:r>
            <a:r>
              <a:rPr lang="en-IN" sz="1800" dirty="0">
                <a:effectLst/>
                <a:highlight>
                  <a:srgbClr val="FFFFFF"/>
                </a:highlight>
              </a:rPr>
              <a:t>O((n + m) log n) </a:t>
            </a:r>
            <a:r>
              <a:rPr lang="en-IN" sz="1800" dirty="0">
                <a:highlight>
                  <a:srgbClr val="FFFFFF"/>
                </a:highlight>
              </a:rPr>
              <a:t>  </a:t>
            </a:r>
            <a:r>
              <a:rPr lang="en-IN" dirty="0">
                <a:highlight>
                  <a:srgbClr val="FFFFFF"/>
                </a:highlight>
              </a:rPr>
              <a:t>              </a:t>
            </a:r>
            <a:r>
              <a:rPr lang="en-IN" sz="1800" dirty="0">
                <a:highlight>
                  <a:srgbClr val="FFFFFF"/>
                </a:highlight>
              </a:rPr>
              <a:t>  </a:t>
            </a:r>
            <a:r>
              <a:rPr lang="en-US" dirty="0"/>
              <a:t>Total weight = 42</a:t>
            </a:r>
          </a:p>
        </p:txBody>
      </p:sp>
    </p:spTree>
    <p:extLst>
      <p:ext uri="{BB962C8B-B14F-4D97-AF65-F5344CB8AC3E}">
        <p14:creationId xmlns:p14="http://schemas.microsoft.com/office/powerpoint/2010/main" val="3567621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CD03-9F0A-B08D-ECAB-C77EFEF1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B121-233B-7E8E-57B6-65F4524C0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223475"/>
            <a:ext cx="10241280" cy="3959352"/>
          </a:xfrm>
        </p:spPr>
        <p:txBody>
          <a:bodyPr/>
          <a:lstStyle/>
          <a:p>
            <a:r>
              <a:rPr lang="en-IN" dirty="0"/>
              <a:t>Kruskal's algorithm: O(E log E) or O(E log V) time complexity using a disjoint-set data structure.</a:t>
            </a:r>
          </a:p>
          <a:p>
            <a:r>
              <a:rPr lang="en-IN" dirty="0"/>
              <a:t>Prim's algorithm: O(E log V) time complexity using a binary heap, or O(V^2) using an adjacency matrix.</a:t>
            </a:r>
          </a:p>
          <a:p>
            <a:r>
              <a:rPr lang="en-IN" dirty="0"/>
              <a:t>Kruskal's algorithm is better for sparse graphs, while Prim's algorithm is better for dense graphs.</a:t>
            </a:r>
          </a:p>
          <a:p>
            <a:r>
              <a:rPr lang="en-IN" dirty="0"/>
              <a:t>Both algorithms guarantee to find the MST of a connected, weighted, undirected graph.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7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68DA-E573-62E0-180F-83892F2D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5E189-2413-7AF4-09F0-CADF7984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2211118"/>
            <a:ext cx="10241280" cy="3959352"/>
          </a:xfrm>
        </p:spPr>
        <p:txBody>
          <a:bodyPr/>
          <a:lstStyle/>
          <a:p>
            <a:r>
              <a:rPr lang="en-IN" dirty="0"/>
              <a:t>Designing efficient communication networks, such as telephone or computer networks.</a:t>
            </a:r>
          </a:p>
          <a:p>
            <a:r>
              <a:rPr lang="en-IN" dirty="0"/>
              <a:t>Finding the shortest path for transportation networks, like roads or railways.</a:t>
            </a:r>
          </a:p>
          <a:p>
            <a:r>
              <a:rPr lang="en-IN" dirty="0"/>
              <a:t>Clustering data points in machine learning and data mining.</a:t>
            </a:r>
          </a:p>
          <a:p>
            <a:r>
              <a:rPr lang="en-IN" dirty="0"/>
              <a:t>Image segmentation in computer vision.</a:t>
            </a:r>
          </a:p>
          <a:p>
            <a:r>
              <a:rPr lang="en-IN" dirty="0"/>
              <a:t>Constructing approximate solutions for NP-hard problems, such as the Traveling Salesman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6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A0CC-6E41-B780-1E9F-06B1B0D0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73704-1059-1F0F-9A52-1102110C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Minimum Spanning Trees are fundamental structures in graph theory with numerous real-world applications.</a:t>
            </a:r>
          </a:p>
          <a:p>
            <a:r>
              <a:rPr lang="en-IN" dirty="0"/>
              <a:t>Kruskal's and Prim's algorithms are efficient methods for finding MSTs in connected, weighted, undirected graphs.</a:t>
            </a:r>
          </a:p>
          <a:p>
            <a:r>
              <a:rPr lang="en-IN" dirty="0"/>
              <a:t>Understanding MSTs and their algorithms is crucial for designing efficient networks and solving optimization problems.</a:t>
            </a:r>
          </a:p>
          <a:p>
            <a:r>
              <a:rPr lang="en-IN" dirty="0"/>
              <a:t>Future research can focus on extending MST algorithms to handle more complex graph types or developing faster parallel implementations.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1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A5D9-CEC2-3304-2BE0-D132905E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552AA-6219-D36D-3AC7-AC07153E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682" y="2235832"/>
            <a:ext cx="10241280" cy="3959352"/>
          </a:xfrm>
        </p:spPr>
        <p:txBody>
          <a:bodyPr/>
          <a:lstStyle/>
          <a:p>
            <a:r>
              <a:rPr lang="en-IN" dirty="0" err="1"/>
              <a:t>Cormen</a:t>
            </a:r>
            <a:r>
              <a:rPr lang="en-IN" dirty="0"/>
              <a:t>, T. H., </a:t>
            </a:r>
            <a:r>
              <a:rPr lang="en-IN" dirty="0" err="1"/>
              <a:t>Leiserson</a:t>
            </a:r>
            <a:r>
              <a:rPr lang="en-IN" dirty="0"/>
              <a:t>, C. E., Rivest, R. L., &amp; Stein, C. (2009). Introduction to Algorithms, 3rd Edition. MIT Press.</a:t>
            </a:r>
          </a:p>
          <a:p>
            <a:r>
              <a:rPr lang="en-IN" dirty="0"/>
              <a:t>Prim, R. C. (1957). Shortest connection networks and some generalizations. Bell System Technical Journal, 36(6), 1389-1401.</a:t>
            </a:r>
          </a:p>
          <a:p>
            <a:r>
              <a:rPr lang="en-IN" dirty="0"/>
              <a:t>Kruskal, J. B. (1956). On the shortest spanning subtree of a graph and the traveling salesman problem. Proceedings of the American Mathematical Society, 7(1), 48-50.</a:t>
            </a:r>
          </a:p>
          <a:p>
            <a:r>
              <a:rPr lang="en-IN" dirty="0"/>
              <a:t>Course material.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6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98ABF1-2D7A-4C8C-A41A-095741274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E160AE-3C66-4235-84C0-BD472DE6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7416"/>
            <a:ext cx="12192002" cy="6892832"/>
          </a:xfrm>
          <a:prstGeom prst="rect">
            <a:avLst/>
          </a:prstGeom>
          <a:gradFill>
            <a:gsLst>
              <a:gs pos="0">
                <a:schemeClr val="accent6"/>
              </a:gs>
              <a:gs pos="95000">
                <a:schemeClr val="accent5">
                  <a:alpha val="8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9CC7EE-929B-4FA6-BA5A-86D02B792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4369578"/>
            <a:ext cx="12192004" cy="2505838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5000">
                <a:schemeClr val="accent2">
                  <a:alpha val="63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BB87F2-3BE0-433A-AD90-24CE82FB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191" y="-17416"/>
            <a:ext cx="11734809" cy="6892831"/>
          </a:xfrm>
          <a:prstGeom prst="rect">
            <a:avLst/>
          </a:prstGeom>
          <a:gradFill>
            <a:gsLst>
              <a:gs pos="22000">
                <a:schemeClr val="accent2">
                  <a:alpha val="43000"/>
                </a:schemeClr>
              </a:gs>
              <a:gs pos="99000">
                <a:schemeClr val="accent5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6B6A15-54B2-4DFA-B2EF-ED937D8CC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086">
            <a:off x="5496703" y="110509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lumMod val="75000"/>
                  <a:alpha val="0"/>
                </a:schemeClr>
              </a:gs>
              <a:gs pos="85000">
                <a:schemeClr val="accent6">
                  <a:alpha val="37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0DA6D8-1AE1-42F8-808F-E247404A4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935529" y="-1495746"/>
            <a:ext cx="4739543" cy="7696200"/>
          </a:xfrm>
          <a:prstGeom prst="rect">
            <a:avLst/>
          </a:prstGeom>
          <a:gradFill>
            <a:gsLst>
              <a:gs pos="5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6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10AD1-C450-972F-EC44-D4380899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76" y="661358"/>
            <a:ext cx="6692881" cy="3347559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4400" spc="75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422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D8E2-1780-5F57-6023-1F7EE4C2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7946-3186-E562-2876-AD7B4E94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65" y="2334686"/>
            <a:ext cx="10241280" cy="3959352"/>
          </a:xfrm>
        </p:spPr>
        <p:txBody>
          <a:bodyPr/>
          <a:lstStyle/>
          <a:p>
            <a:r>
              <a:rPr lang="en-IN" dirty="0"/>
              <a:t>A Minimum Spanning Tree (MST) is a subset of the edges of a connected, weighted, undirected graph that connects all vertices with the minimum possible total edge weight.</a:t>
            </a:r>
          </a:p>
          <a:p>
            <a:r>
              <a:rPr lang="en-IN" dirty="0"/>
              <a:t>MSTs have various applications in network design, clustering, and approximation algorithms.</a:t>
            </a:r>
          </a:p>
          <a:p>
            <a:r>
              <a:rPr lang="en-IN" dirty="0"/>
              <a:t>This presentation will cover the basics of graph theory, the MST problem, and two popular algorithms for finding MSTs: Kruskal's and Prim's algorithms.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9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695D-16F6-7BBE-2AEF-07953ED4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50EF6-67FC-2274-6938-396CBDF36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8" y="2544751"/>
            <a:ext cx="10241280" cy="3959352"/>
          </a:xfrm>
        </p:spPr>
        <p:txBody>
          <a:bodyPr/>
          <a:lstStyle/>
          <a:p>
            <a:r>
              <a:rPr lang="en-IN" dirty="0"/>
              <a:t>A graph G = (V, E) consists of a set of vertices V and a set of edges E connecting the vertices.</a:t>
            </a:r>
          </a:p>
          <a:p>
            <a:r>
              <a:rPr lang="en-IN" dirty="0"/>
              <a:t>Graphs can be directed (edges have a specific direction) or undirected (edges have no direction).</a:t>
            </a:r>
          </a:p>
          <a:p>
            <a:r>
              <a:rPr lang="en-IN" dirty="0"/>
              <a:t>In a weighted graph, each edge has an associated weight or cost.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6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5267-5C88-CFA2-E656-1E1828BE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7A2D-2D18-2E07-6DB3-CCCE22B72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821" y="2507681"/>
            <a:ext cx="10241280" cy="3959352"/>
          </a:xfrm>
        </p:spPr>
        <p:txBody>
          <a:bodyPr/>
          <a:lstStyle/>
          <a:p>
            <a:r>
              <a:rPr lang="en-IN" dirty="0"/>
              <a:t>Given a connected, weighted, undirected graph G = (V, E), find a spanning tree T = (V, E') such that E' ⊆ E and the total weight of the edges in T is minimized.</a:t>
            </a:r>
          </a:p>
          <a:p>
            <a:r>
              <a:rPr lang="en-IN" dirty="0"/>
              <a:t>Input: Connected, weighted, undirected graph G = (V, E)</a:t>
            </a:r>
          </a:p>
          <a:p>
            <a:r>
              <a:rPr lang="en-IN" dirty="0"/>
              <a:t>Output: Minimum Spanning Tree T = (V, E') with minimum total edge weight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5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717A-8121-60CD-0B2B-B82506A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MST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00D1A-C3B1-7B68-CD9C-0EFFD4BD6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248" y="2347042"/>
            <a:ext cx="10241280" cy="3959352"/>
          </a:xfrm>
        </p:spPr>
        <p:txBody>
          <a:bodyPr/>
          <a:lstStyle/>
          <a:p>
            <a:r>
              <a:rPr lang="en-IN" dirty="0"/>
              <a:t>A spanning tree is a subgraph that includes all vertices of the original graph and has no cycles.</a:t>
            </a:r>
          </a:p>
          <a:p>
            <a:r>
              <a:rPr lang="en-IN" dirty="0"/>
              <a:t>If all edge weights in a graph are distinct, the MST is unique.</a:t>
            </a:r>
          </a:p>
          <a:p>
            <a:r>
              <a:rPr lang="en-IN" dirty="0"/>
              <a:t>Cut property: For any cut in the graph, the minimum weight edge crossing the cut must be part of the MST.</a:t>
            </a:r>
          </a:p>
          <a:p>
            <a:r>
              <a:rPr lang="en-IN" dirty="0"/>
              <a:t>Cycle property: For any cycle in the graph, the maximum weight edge in the cycle must not be part of the MST.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3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FFC8-A719-96AA-7279-364107D0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9C3D1-6CD0-80FA-DC66-8B3650D61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535" y="2396470"/>
            <a:ext cx="10241280" cy="3959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Sort all edges in non-decreasing order of their weights.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Initialize an empty set T to store the MST edges.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Iterate through the sorted edges:</a:t>
            </a:r>
          </a:p>
          <a:p>
            <a:pPr lvl="1"/>
            <a:r>
              <a:rPr lang="en-IN" dirty="0"/>
              <a:t>If adding the current edge to T does not create a cycle, include it in T.</a:t>
            </a:r>
          </a:p>
          <a:p>
            <a:pPr lvl="1"/>
            <a:r>
              <a:rPr lang="en-IN" dirty="0"/>
              <a:t>Otherwise, discard the current edge.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Return T as the Minimum Spanning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8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B465-D3F3-3D88-25D8-83FB1406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9C35DD-42DB-2CE4-CC7C-882187CEE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8" t="35588" r="16484" b="21765"/>
          <a:stretch/>
        </p:blipFill>
        <p:spPr>
          <a:xfrm>
            <a:off x="1885950" y="1923781"/>
            <a:ext cx="8420100" cy="41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2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0A0EA5B-62FD-43A8-A913-980BF6D1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8" t="34412" r="14645" b="24118"/>
          <a:stretch/>
        </p:blipFill>
        <p:spPr>
          <a:xfrm>
            <a:off x="1545431" y="1065992"/>
            <a:ext cx="9101138" cy="42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3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D1954A-9391-47D9-2ACB-D14A356B9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5" t="35883" r="51777" b="20000"/>
          <a:stretch/>
        </p:blipFill>
        <p:spPr>
          <a:xfrm>
            <a:off x="885825" y="616147"/>
            <a:ext cx="4200525" cy="5625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581B8-7022-6500-053A-A522D7A8C382}"/>
              </a:ext>
            </a:extLst>
          </p:cNvPr>
          <p:cNvSpPr txBox="1"/>
          <p:nvPr/>
        </p:nvSpPr>
        <p:spPr>
          <a:xfrm>
            <a:off x="5732378" y="2967335"/>
            <a:ext cx="4872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time = O((n + m) log n)</a:t>
            </a:r>
          </a:p>
          <a:p>
            <a:endParaRPr lang="en-US" dirty="0"/>
          </a:p>
          <a:p>
            <a:r>
              <a:rPr lang="en-US" dirty="0"/>
              <a:t>Total weight = 20</a:t>
            </a:r>
          </a:p>
        </p:txBody>
      </p:sp>
    </p:spTree>
    <p:extLst>
      <p:ext uri="{BB962C8B-B14F-4D97-AF65-F5344CB8AC3E}">
        <p14:creationId xmlns:p14="http://schemas.microsoft.com/office/powerpoint/2010/main" val="137346399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1196</Words>
  <Application>Microsoft Macintosh PowerPoint</Application>
  <PresentationFormat>Widescreen</PresentationFormat>
  <Paragraphs>83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Arial</vt:lpstr>
      <vt:lpstr>Avenir Next LT Pro</vt:lpstr>
      <vt:lpstr>GradientRiseVTI</vt:lpstr>
      <vt:lpstr>Minimum Spanning Trees  </vt:lpstr>
      <vt:lpstr>INTRODUCTION</vt:lpstr>
      <vt:lpstr>GRAPH THEORY BASICS</vt:lpstr>
      <vt:lpstr>PROBLEM STATEMENT</vt:lpstr>
      <vt:lpstr>PROPERTIES OF MST</vt:lpstr>
      <vt:lpstr>KRUSKAL’S ALGORITHM</vt:lpstr>
      <vt:lpstr>EXAMPLE</vt:lpstr>
      <vt:lpstr>PowerPoint Presentation</vt:lpstr>
      <vt:lpstr>PowerPoint Presentation</vt:lpstr>
      <vt:lpstr>PRIM’S ALGORITHM </vt:lpstr>
      <vt:lpstr>EXAMPLE</vt:lpstr>
      <vt:lpstr>PowerPoint Presentation</vt:lpstr>
      <vt:lpstr>PowerPoint Presentation</vt:lpstr>
      <vt:lpstr>PowerPoint Presentation</vt:lpstr>
      <vt:lpstr>COMPARISION</vt:lpstr>
      <vt:lpstr>APPLICATIONS OF MST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Agrawal, Sneha</dc:creator>
  <cp:lastModifiedBy>Agrawal, Sneha</cp:lastModifiedBy>
  <cp:revision>3</cp:revision>
  <dcterms:created xsi:type="dcterms:W3CDTF">2024-06-17T20:20:42Z</dcterms:created>
  <dcterms:modified xsi:type="dcterms:W3CDTF">2024-06-18T10:22:35Z</dcterms:modified>
</cp:coreProperties>
</file>